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4" r:id="rId6"/>
    <p:sldId id="274" r:id="rId7"/>
    <p:sldId id="261" r:id="rId8"/>
    <p:sldId id="262" r:id="rId9"/>
    <p:sldId id="263" r:id="rId10"/>
    <p:sldId id="265" r:id="rId11"/>
    <p:sldId id="269" r:id="rId12"/>
    <p:sldId id="270" r:id="rId13"/>
    <p:sldId id="271" r:id="rId14"/>
    <p:sldId id="266" r:id="rId15"/>
    <p:sldId id="267" r:id="rId16"/>
    <p:sldId id="272" r:id="rId17"/>
    <p:sldId id="268" r:id="rId18"/>
    <p:sldId id="260" r:id="rId19"/>
    <p:sldId id="276" r:id="rId20"/>
    <p:sldId id="275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96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33E7D-9E83-F841-AD6A-DA3994D2B31D}" type="datetimeFigureOut">
              <a:rPr lang="en-US" smtClean="0"/>
              <a:t>3/2/14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00F87-474A-654D-99DD-13261B86B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24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b="1" u="sng" dirty="0" smtClean="0">
                <a:latin typeface="Avenir Light"/>
                <a:cs typeface="Avenir Light"/>
              </a:rPr>
              <a:t>10</a:t>
            </a:r>
            <a:r>
              <a:rPr lang="en-US" b="1" u="sng" baseline="30000" dirty="0" smtClean="0">
                <a:latin typeface="Avenir Light"/>
                <a:cs typeface="Avenir Light"/>
              </a:rPr>
              <a:t>th</a:t>
            </a:r>
            <a:r>
              <a:rPr lang="en-US" b="1" u="sng" dirty="0" smtClean="0">
                <a:latin typeface="Avenir Light"/>
                <a:cs typeface="Avenir Light"/>
              </a:rPr>
              <a:t> grade students participate in workshops during CPA class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Directors, actors, musicians and other professionals (mask-makers, color consultants, marketers, film-makers, </a:t>
            </a:r>
            <a:r>
              <a:rPr lang="en-US" dirty="0" err="1" smtClean="0">
                <a:latin typeface="Avenir Light"/>
                <a:cs typeface="Avenir Light"/>
              </a:rPr>
              <a:t>etc</a:t>
            </a:r>
            <a:r>
              <a:rPr lang="en-US" dirty="0" smtClean="0">
                <a:latin typeface="Avenir Light"/>
                <a:cs typeface="Avenir Light"/>
              </a:rPr>
              <a:t>)</a:t>
            </a:r>
          </a:p>
          <a:p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smtClean="0"/>
              <a:t>90</a:t>
            </a:r>
            <a:r>
              <a:rPr lang="en-US" baseline="0" dirty="0" smtClean="0"/>
              <a:t> MINUTE ACADEMIC BLOCKS ARE REDUCED TO 65 MINUTES.  ENTIRE 90 MINUTE BLOCK AFTER LUNCH IS DEDICATED TO PRODUCTION</a:t>
            </a:r>
          </a:p>
          <a:p>
            <a:r>
              <a:rPr lang="en-US" baseline="0" dirty="0" smtClean="0"/>
              <a:t>-TEAM LEADERS ARE DESIGNATED, STUDENTS ARE ASSIGNED SPECIFIC TASKS, TIMELINES ARE GENERATED, AND ALL JOBS MUST BE COMPLETE BY DEADLINES.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0F87-474A-654D-99DD-13261B86B8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45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Internships</a:t>
            </a:r>
            <a:r>
              <a:rPr lang="en-US" baseline="0" dirty="0" smtClean="0"/>
              <a:t> can take many forms, some are more project based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0F87-474A-654D-99DD-13261B86B8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84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Students must find their own placement…talk</a:t>
            </a:r>
            <a:r>
              <a:rPr lang="en-US" baseline="0" dirty="0" smtClean="0">
                <a:latin typeface="Avenir Light"/>
                <a:cs typeface="Avenir Light"/>
              </a:rPr>
              <a:t> about success and failures</a:t>
            </a:r>
          </a:p>
          <a:p>
            <a:r>
              <a:rPr lang="en-US" baseline="0" dirty="0" smtClean="0">
                <a:latin typeface="Avenir Light"/>
                <a:cs typeface="Avenir Light"/>
              </a:rPr>
              <a:t>Career exploration begins in 10</a:t>
            </a:r>
            <a:r>
              <a:rPr lang="en-US" baseline="30000" dirty="0" smtClean="0">
                <a:latin typeface="Avenir Light"/>
                <a:cs typeface="Avenir Light"/>
              </a:rPr>
              <a:t>th</a:t>
            </a:r>
            <a:r>
              <a:rPr lang="en-US" baseline="0" dirty="0" smtClean="0">
                <a:latin typeface="Avenir Light"/>
                <a:cs typeface="Avenir Light"/>
              </a:rPr>
              <a:t> grade through </a:t>
            </a:r>
            <a:r>
              <a:rPr lang="en-US" baseline="0" dirty="0" err="1" smtClean="0">
                <a:latin typeface="Avenir Light"/>
                <a:cs typeface="Avenir Light"/>
              </a:rPr>
              <a:t>Kuder</a:t>
            </a:r>
            <a:r>
              <a:rPr lang="en-US" baseline="0" dirty="0" smtClean="0">
                <a:latin typeface="Avenir Light"/>
                <a:cs typeface="Avenir Light"/>
              </a:rPr>
              <a:t>.  Internship should be geared towards their interests</a:t>
            </a:r>
          </a:p>
          <a:p>
            <a:endParaRPr lang="en-US" baseline="0" dirty="0" smtClean="0">
              <a:latin typeface="Avenir Light"/>
              <a:cs typeface="Avenir Light"/>
            </a:endParaRPr>
          </a:p>
          <a:p>
            <a:r>
              <a:rPr lang="en-US" baseline="0" dirty="0" smtClean="0">
                <a:latin typeface="Avenir Light"/>
                <a:cs typeface="Avenir Light"/>
              </a:rPr>
              <a:t>Performing, managerial, or visual arts</a:t>
            </a:r>
            <a:endParaRPr lang="en-US" dirty="0" smtClean="0">
              <a:latin typeface="Avenir Light"/>
              <a:cs typeface="Avenir Ligh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0F87-474A-654D-99DD-13261B86B8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01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Advisors are academic</a:t>
            </a:r>
            <a:r>
              <a:rPr lang="en-US" baseline="0" dirty="0" smtClean="0"/>
              <a:t> teachers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0F87-474A-654D-99DD-13261B86B8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50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go into the student</a:t>
            </a:r>
            <a:r>
              <a:rPr lang="en-US" baseline="0" dirty="0" smtClean="0"/>
              <a:t> portfolio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0F87-474A-654D-99DD-13261B86B8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8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gain experience in CPA class (Adobe</a:t>
            </a:r>
            <a:r>
              <a:rPr lang="en-US" baseline="0" dirty="0" smtClean="0"/>
              <a:t> training on photo shop and in-design), production units, workshops with consultants, field trips and internships)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Head shot, unified graphics, and all internship documents included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0F87-474A-654D-99DD-13261B86B8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6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venir Light"/>
                <a:cs typeface="Avenir Light"/>
              </a:rPr>
              <a:t>Downloadable resources which can be altered/modified to meet the needs of any CPA program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0F87-474A-654D-99DD-13261B86B8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3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CEF4E89-F91D-7E4C-BD93-70D20CACDA94}" type="datetimeFigureOut">
              <a:rPr lang="en-US" smtClean="0"/>
              <a:t>3/2/14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9DA7826-A4FE-DD40-B919-C1336FDED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forms/d/1q_WaxrEB-X4t2MFBhxnedwzlH_hYgYp_3ZhlRXmK1yY/viewfor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iranialopez.weebly.com/index.html" TargetMode="External"/><Relationship Id="rId3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iranialopez.weebly.com" TargetMode="External"/><Relationship Id="rId4" Type="http://schemas.openxmlformats.org/officeDocument/2006/relationships/hyperlink" Target="nuevastreetscene.weebly.com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nuevaarts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uevaarts.org/" TargetMode="Externa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INTERNSHIP AND PORTFOLIO TOOLKIT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venir Light"/>
                <a:cs typeface="Avenir Light"/>
              </a:rPr>
              <a:t>NUEVA SCHOOL FOR THE PERFORMING ARTS</a:t>
            </a:r>
            <a:endParaRPr lang="en-US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271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MENTOR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venir Light"/>
                <a:cs typeface="Avenir Light"/>
              </a:rPr>
              <a:t>All mentors are invited to attend a meeting that outlines program requirements.  </a:t>
            </a:r>
          </a:p>
          <a:p>
            <a:pPr marL="0" indent="0">
              <a:buNone/>
            </a:pPr>
            <a:endParaRPr lang="en-US" dirty="0" smtClean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They are provided with a mentor guide and contact information for all program </a:t>
            </a:r>
            <a:r>
              <a:rPr lang="en-US" dirty="0" smtClean="0">
                <a:latin typeface="Avenir Light"/>
                <a:cs typeface="Avenir Light"/>
              </a:rPr>
              <a:t>advisors</a:t>
            </a:r>
          </a:p>
          <a:p>
            <a:endParaRPr lang="en-US" dirty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Mentors are emailed a check in survey </a:t>
            </a:r>
          </a:p>
          <a:p>
            <a:pPr marL="0" indent="0">
              <a:buNone/>
            </a:pPr>
            <a:r>
              <a:rPr lang="en-US" dirty="0" smtClean="0">
                <a:latin typeface="Avenir Light"/>
                <a:cs typeface="Avenir Light"/>
              </a:rPr>
              <a:t>(</a:t>
            </a:r>
            <a:r>
              <a:rPr lang="en-US" dirty="0" smtClean="0">
                <a:latin typeface="Avenir Light"/>
                <a:cs typeface="Avenir Light"/>
                <a:hlinkClick r:id="rId2"/>
              </a:rPr>
              <a:t>Google forms</a:t>
            </a:r>
            <a:r>
              <a:rPr lang="en-US" dirty="0" smtClean="0">
                <a:latin typeface="Avenir Light"/>
                <a:cs typeface="Avenir Light"/>
              </a:rPr>
              <a:t>) that help us monitor student progress</a:t>
            </a:r>
          </a:p>
          <a:p>
            <a:endParaRPr lang="en-US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10188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TIMECARD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799"/>
            <a:ext cx="7543800" cy="443653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venir Light"/>
                <a:cs typeface="Avenir Light"/>
              </a:rPr>
              <a:t>Students must document their hours and obtain mentor signatures</a:t>
            </a:r>
          </a:p>
          <a:p>
            <a:pPr lvl="1"/>
            <a:endParaRPr lang="en-US" b="1" dirty="0" smtClean="0">
              <a:latin typeface="Avenir Light"/>
              <a:cs typeface="Avenir Light"/>
            </a:endParaRPr>
          </a:p>
          <a:p>
            <a:r>
              <a:rPr lang="en-US" b="1" dirty="0" smtClean="0">
                <a:latin typeface="Avenir Light"/>
                <a:cs typeface="Avenir Light"/>
              </a:rPr>
              <a:t>Students must complete detailed reflective notes about their daily tasks</a:t>
            </a:r>
          </a:p>
          <a:p>
            <a:endParaRPr lang="en-US" b="1" dirty="0">
              <a:latin typeface="Avenir Light"/>
              <a:cs typeface="Avenir Light"/>
            </a:endParaRPr>
          </a:p>
          <a:p>
            <a:r>
              <a:rPr lang="en-US" b="1" dirty="0" smtClean="0">
                <a:latin typeface="Avenir Light"/>
                <a:cs typeface="Avenir Light"/>
              </a:rPr>
              <a:t>Students must provide evidence of completion</a:t>
            </a:r>
          </a:p>
          <a:p>
            <a:pPr lvl="1"/>
            <a:r>
              <a:rPr lang="en-US" b="1" dirty="0" smtClean="0">
                <a:latin typeface="Avenir Light"/>
                <a:cs typeface="Avenir Light"/>
              </a:rPr>
              <a:t>insert pictures in timecard</a:t>
            </a:r>
          </a:p>
          <a:p>
            <a:pPr lvl="1"/>
            <a:r>
              <a:rPr lang="en-US" b="1" dirty="0" smtClean="0">
                <a:latin typeface="Avenir Light"/>
                <a:cs typeface="Avenir Light"/>
              </a:rPr>
              <a:t>Attach brochures, flyers, handouts, or any other relevant documentation of internship</a:t>
            </a:r>
          </a:p>
          <a:p>
            <a:endParaRPr lang="en-US" b="1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237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latin typeface="Avenir Light"/>
                <a:cs typeface="Avenir Light"/>
              </a:rPr>
              <a:t>Reasons for Project </a:t>
            </a:r>
            <a:r>
              <a:rPr lang="en-US" dirty="0" smtClean="0">
                <a:latin typeface="Avenir Light"/>
                <a:cs typeface="Avenir Light"/>
              </a:rPr>
              <a:t>Selection</a:t>
            </a:r>
            <a:endParaRPr lang="en-US" dirty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Mentor Role</a:t>
            </a:r>
            <a:endParaRPr lang="en-US" dirty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Detailed </a:t>
            </a:r>
            <a:r>
              <a:rPr lang="en-US" dirty="0">
                <a:latin typeface="Avenir Light"/>
                <a:cs typeface="Avenir Light"/>
              </a:rPr>
              <a:t>Description of the Process and Time </a:t>
            </a:r>
            <a:r>
              <a:rPr lang="en-US" dirty="0" smtClean="0">
                <a:latin typeface="Avenir Light"/>
                <a:cs typeface="Avenir Light"/>
              </a:rPr>
              <a:t>Spent</a:t>
            </a:r>
            <a:endParaRPr lang="en-US" dirty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Incidents </a:t>
            </a:r>
            <a:r>
              <a:rPr lang="en-US" dirty="0">
                <a:latin typeface="Avenir Light"/>
                <a:cs typeface="Avenir Light"/>
              </a:rPr>
              <a:t>of Challenge, Insight and </a:t>
            </a:r>
            <a:r>
              <a:rPr lang="en-US" dirty="0" smtClean="0">
                <a:latin typeface="Avenir Light"/>
                <a:cs typeface="Avenir Light"/>
              </a:rPr>
              <a:t>Success</a:t>
            </a:r>
            <a:endParaRPr lang="en-US" dirty="0">
              <a:latin typeface="Avenir Light"/>
              <a:cs typeface="Avenir Light"/>
            </a:endParaRPr>
          </a:p>
          <a:p>
            <a:pPr lvl="0"/>
            <a:r>
              <a:rPr lang="en-US" dirty="0">
                <a:latin typeface="Avenir Light"/>
                <a:cs typeface="Avenir Light"/>
              </a:rPr>
              <a:t>Personal Growth/Skills Acquired/Lessons </a:t>
            </a:r>
            <a:r>
              <a:rPr lang="en-US" dirty="0" smtClean="0">
                <a:latin typeface="Avenir Light"/>
                <a:cs typeface="Avenir Light"/>
              </a:rPr>
              <a:t>Learned</a:t>
            </a:r>
            <a:endParaRPr lang="en-US" dirty="0">
              <a:latin typeface="Avenir Light"/>
              <a:cs typeface="Avenir Light"/>
            </a:endParaRPr>
          </a:p>
          <a:p>
            <a:pPr lvl="0"/>
            <a:r>
              <a:rPr lang="en-US" dirty="0">
                <a:latin typeface="Avenir Light"/>
                <a:cs typeface="Avenir Light"/>
              </a:rPr>
              <a:t>Transferrable Skills Obtained and How</a:t>
            </a:r>
            <a:r>
              <a:rPr lang="en-US" dirty="0" smtClean="0">
                <a:latin typeface="Avenir Light"/>
                <a:cs typeface="Avenir Light"/>
              </a:rPr>
              <a:t>:</a:t>
            </a:r>
            <a:endParaRPr lang="en-US" dirty="0">
              <a:latin typeface="Avenir Light"/>
              <a:cs typeface="Avenir Light"/>
            </a:endParaRPr>
          </a:p>
          <a:p>
            <a:pPr lvl="0"/>
            <a:r>
              <a:rPr lang="en-US" dirty="0">
                <a:latin typeface="Avenir Light"/>
                <a:cs typeface="Avenir Light"/>
              </a:rPr>
              <a:t>Overall </a:t>
            </a:r>
            <a:r>
              <a:rPr lang="en-US" dirty="0" smtClean="0">
                <a:latin typeface="Avenir Light"/>
                <a:cs typeface="Avenir Light"/>
              </a:rPr>
              <a:t>Conclusion</a:t>
            </a:r>
            <a:endParaRPr lang="en-US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59908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venir Light"/>
                <a:cs typeface="Avenir Light"/>
              </a:rPr>
              <a:t>Mentor evaluation document</a:t>
            </a:r>
          </a:p>
          <a:p>
            <a:pPr marL="0" indent="0">
              <a:buNone/>
            </a:pPr>
            <a:endParaRPr lang="en-US" dirty="0" smtClean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Completion of portfolio and participation in mock interview and jury assessment</a:t>
            </a:r>
          </a:p>
          <a:p>
            <a:pPr marL="0" indent="0">
              <a:buNone/>
            </a:pPr>
            <a:endParaRPr lang="en-US" dirty="0" smtClean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Complete a self-evaluation rubric (</a:t>
            </a:r>
            <a:r>
              <a:rPr lang="en-US" dirty="0" err="1" smtClean="0">
                <a:latin typeface="Avenir Light"/>
                <a:cs typeface="Avenir Light"/>
              </a:rPr>
              <a:t>google</a:t>
            </a:r>
            <a:r>
              <a:rPr lang="en-US" dirty="0" smtClean="0">
                <a:latin typeface="Avenir Light"/>
                <a:cs typeface="Avenir Light"/>
              </a:rPr>
              <a:t> forms)</a:t>
            </a:r>
            <a:endParaRPr lang="en-US" dirty="0" smtClean="0">
              <a:latin typeface="Avenir Light"/>
              <a:cs typeface="Avenir Light"/>
            </a:endParaRPr>
          </a:p>
          <a:p>
            <a:endParaRPr lang="en-US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88567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professional portfolio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2000" y="4952999"/>
            <a:ext cx="6858000" cy="1368477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venir Light"/>
                <a:cs typeface="Avenir Light"/>
              </a:rPr>
              <a:t>Print and Digital</a:t>
            </a:r>
            <a:endParaRPr lang="en-US" b="1" dirty="0">
              <a:latin typeface="Avenir Light"/>
              <a:cs typeface="Avenir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7140" y="2067026"/>
            <a:ext cx="5566795" cy="193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MSO8AAD7FF04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01" y="670545"/>
            <a:ext cx="3200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6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COMPONENTS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2089" y="616296"/>
            <a:ext cx="8866632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u="sng" dirty="0" smtClean="0">
                <a:latin typeface="Avenir Light"/>
                <a:cs typeface="Avenir Light"/>
              </a:rPr>
              <a:t>THE COVER LETTER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The cover letter is addressed to mentor in internship placement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The School to Career Toolkit (part of CPA course curriculum)</a:t>
            </a:r>
          </a:p>
          <a:p>
            <a:pPr lvl="1"/>
            <a:endParaRPr lang="en-US" b="1" u="sng" dirty="0" smtClean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b="1" u="sng" dirty="0" smtClean="0">
                <a:latin typeface="Avenir Light"/>
                <a:cs typeface="Avenir Light"/>
              </a:rPr>
              <a:t>THE RESUME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A resume builder handout is kept with students at all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The The School to Career Toolkit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b="1" u="sng" dirty="0" smtClean="0">
                <a:latin typeface="Avenir Light"/>
                <a:cs typeface="Avenir Light"/>
              </a:rPr>
              <a:t>TWO LETTERS OF RECOMMENDATION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Students use recommendation request form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3 weeks to obtain letters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b="1" u="sng" dirty="0" smtClean="0">
                <a:latin typeface="Avenir Light"/>
                <a:cs typeface="Avenir Light"/>
              </a:rPr>
              <a:t>BUSINESS CARDS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Personalized logo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Professional email address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venir Light"/>
                <a:cs typeface="Avenir Light"/>
              </a:rPr>
              <a:t>Digital portfolio website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venir Light"/>
              <a:cs typeface="Avenir Light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latin typeface="Avenir Light"/>
              <a:cs typeface="Avenir Light"/>
            </a:endParaRPr>
          </a:p>
          <a:p>
            <a:pPr marL="742950" lvl="1" indent="-285750">
              <a:buFont typeface="Arial"/>
              <a:buChar char="•"/>
            </a:pPr>
            <a:endParaRPr lang="en-US" dirty="0" smtClean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73509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DIGITAL PORTFOLIO</a:t>
            </a:r>
            <a:endParaRPr lang="en-US" dirty="0"/>
          </a:p>
        </p:txBody>
      </p:sp>
      <p:pic>
        <p:nvPicPr>
          <p:cNvPr id="7" name="Content Placeholder 6" descr="3795543.jpg">
            <a:hlinkClick r:id="rId2"/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4" t="3495" r="-14561" b="16810"/>
          <a:stretch/>
        </p:blipFill>
        <p:spPr>
          <a:xfrm>
            <a:off x="1814238" y="506055"/>
            <a:ext cx="4946187" cy="4386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762000" y="800100"/>
            <a:ext cx="772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2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ASSESSMENT PROCESS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5626" y="1069399"/>
            <a:ext cx="77439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Print portfolios are reviewed and graded by academy teachers and at least 2 community or advisory board members</a:t>
            </a:r>
          </a:p>
          <a:p>
            <a:endParaRPr lang="en-US" sz="2400" dirty="0" smtClean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All Nueva Seniors must present in front of a panel of community members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Present digital portfolio and discuss internship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Avenir Light"/>
                <a:cs typeface="Avenir Light"/>
              </a:rPr>
              <a:t>D</a:t>
            </a:r>
            <a:r>
              <a:rPr lang="en-US" sz="2400" dirty="0" smtClean="0">
                <a:latin typeface="Avenir Light"/>
                <a:cs typeface="Avenir Light"/>
              </a:rPr>
              <a:t>emonstration </a:t>
            </a:r>
            <a:r>
              <a:rPr lang="en-US" sz="2400" dirty="0" smtClean="0">
                <a:latin typeface="Avenir Light"/>
                <a:cs typeface="Avenir Light"/>
              </a:rPr>
              <a:t>or exhibition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Avenir Light"/>
                <a:cs typeface="Avenir Light"/>
              </a:rPr>
              <a:t>M</a:t>
            </a:r>
            <a:r>
              <a:rPr lang="en-US" sz="2400" dirty="0" smtClean="0">
                <a:latin typeface="Avenir Light"/>
                <a:cs typeface="Avenir Light"/>
              </a:rPr>
              <a:t>ock </a:t>
            </a:r>
            <a:r>
              <a:rPr lang="en-US" sz="2400" dirty="0" smtClean="0">
                <a:latin typeface="Avenir Light"/>
                <a:cs typeface="Avenir Light"/>
              </a:rPr>
              <a:t>interview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latin typeface="Avenir Light"/>
              <a:cs typeface="Avenir Light"/>
            </a:endParaRPr>
          </a:p>
          <a:p>
            <a:endParaRPr lang="en-US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81777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940" y="773761"/>
            <a:ext cx="7766286" cy="6096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dirty="0" smtClean="0">
                <a:latin typeface="Avenir Light"/>
                <a:cs typeface="Avenir Light"/>
              </a:rPr>
              <a:t>“Being part of Nueva has prepared me for life after high school, particularly in providing me with the skills needed to acquire a job.  In our recent play, I was thrown into the job of lighting board operator.  Knowing nothing about theater lighting, I was extremely apprehensive.  But, with support and training, I stepped up to the task and gained the confidence to do anything I set my mind to.”</a:t>
            </a:r>
            <a:br>
              <a:rPr lang="en-US" sz="2800" dirty="0" smtClean="0">
                <a:latin typeface="Avenir Light"/>
                <a:cs typeface="Avenir Light"/>
              </a:rPr>
            </a:br>
            <a:r>
              <a:rPr lang="en-US" sz="2800" dirty="0" smtClean="0">
                <a:latin typeface="+mj-lt"/>
                <a:cs typeface="Bernard MT Condensed"/>
              </a:rPr>
              <a:t>- </a:t>
            </a:r>
            <a:r>
              <a:rPr lang="en-US" sz="2800" dirty="0" err="1" smtClean="0">
                <a:latin typeface="+mj-lt"/>
                <a:cs typeface="Bernard MT Condensed"/>
              </a:rPr>
              <a:t>Ceci</a:t>
            </a:r>
            <a:r>
              <a:rPr lang="en-US" sz="2800" dirty="0" smtClean="0">
                <a:latin typeface="+mj-lt"/>
                <a:cs typeface="Bernard MT Condensed"/>
              </a:rPr>
              <a:t>, Senior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828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WEEBLY for website construction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6721" y="1229408"/>
            <a:ext cx="84447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latin typeface="Avenir Light"/>
                <a:cs typeface="Avenir Light"/>
              </a:rPr>
              <a:t>Program Website: </a:t>
            </a:r>
            <a:r>
              <a:rPr lang="en-US" sz="2800" b="1" dirty="0" err="1" smtClean="0">
                <a:latin typeface="Avenir Light"/>
                <a:cs typeface="Avenir Light"/>
                <a:hlinkClick r:id="rId2" action="ppaction://hlinkfile"/>
              </a:rPr>
              <a:t>nuevaarts.org</a:t>
            </a:r>
            <a:endParaRPr lang="en-US" sz="2800" b="1" dirty="0" smtClean="0">
              <a:latin typeface="Avenir Light"/>
              <a:cs typeface="Avenir Light"/>
            </a:endParaRPr>
          </a:p>
          <a:p>
            <a:endParaRPr lang="en-US" sz="2800" b="1" dirty="0" smtClean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latin typeface="Avenir Light"/>
                <a:cs typeface="Avenir Light"/>
              </a:rPr>
              <a:t>Student websites: </a:t>
            </a:r>
            <a:r>
              <a:rPr lang="en-US" sz="2800" b="1" dirty="0" err="1" smtClean="0">
                <a:latin typeface="Avenir Light"/>
                <a:cs typeface="Avenir Light"/>
                <a:hlinkClick r:id="rId3" action="ppaction://hlinkfile"/>
              </a:rPr>
              <a:t>iranialopez.weebly.com</a:t>
            </a:r>
            <a:endParaRPr lang="en-US" sz="2800" b="1" dirty="0" smtClean="0">
              <a:latin typeface="Avenir Light"/>
              <a:cs typeface="Avenir Light"/>
            </a:endParaRPr>
          </a:p>
          <a:p>
            <a:endParaRPr lang="en-US" sz="2800" b="1" dirty="0" smtClean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latin typeface="Avenir Light"/>
                <a:cs typeface="Avenir Light"/>
              </a:rPr>
              <a:t>Promotional website: </a:t>
            </a:r>
            <a:r>
              <a:rPr lang="en-US" sz="2800" b="1" dirty="0" err="1" smtClean="0">
                <a:latin typeface="Avenir Light"/>
                <a:cs typeface="Avenir Light"/>
                <a:hlinkClick r:id="rId4" action="ppaction://hlinkfile"/>
              </a:rPr>
              <a:t>nuevastreetscene.weebly.com</a:t>
            </a:r>
            <a:endParaRPr lang="en-US" sz="2800" b="1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97834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NUEVA SCHOOL FOR THE PERFORMING ARTS</a:t>
            </a:r>
            <a:endParaRPr lang="en-US" dirty="0"/>
          </a:p>
        </p:txBody>
      </p:sp>
      <p:pic>
        <p:nvPicPr>
          <p:cNvPr id="6" name="Content Placeholder 5" descr="3968238_orig-1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113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347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AVAILABLE?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venir Light"/>
              <a:cs typeface="Avenir Light"/>
            </a:endParaRPr>
          </a:p>
          <a:p>
            <a:r>
              <a:rPr lang="en-US" b="1" u="sng" dirty="0">
                <a:latin typeface="Avenir Light"/>
                <a:cs typeface="Avenir Light"/>
              </a:rPr>
              <a:t>INTERNSHIP </a:t>
            </a:r>
            <a:r>
              <a:rPr lang="en-US" b="1" u="sng" dirty="0" smtClean="0">
                <a:latin typeface="Avenir Light"/>
                <a:cs typeface="Avenir Light"/>
              </a:rPr>
              <a:t>RESOURCES</a:t>
            </a:r>
            <a:endParaRPr lang="en-US" b="1" u="sng" dirty="0">
              <a:latin typeface="Avenir Light"/>
              <a:cs typeface="Avenir Ligh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68080" y="1329264"/>
            <a:ext cx="4477072" cy="3806066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The </a:t>
            </a:r>
            <a:r>
              <a:rPr lang="en-US" dirty="0">
                <a:latin typeface="Avenir Light"/>
                <a:cs typeface="Avenir Light"/>
              </a:rPr>
              <a:t>Mentor Guide</a:t>
            </a:r>
          </a:p>
          <a:p>
            <a:r>
              <a:rPr lang="en-US" dirty="0">
                <a:latin typeface="Avenir Light"/>
                <a:cs typeface="Avenir Light"/>
              </a:rPr>
              <a:t>Internship Requirements</a:t>
            </a:r>
          </a:p>
          <a:p>
            <a:r>
              <a:rPr lang="en-US" dirty="0">
                <a:latin typeface="Avenir Light"/>
                <a:cs typeface="Avenir Light"/>
              </a:rPr>
              <a:t>Internship Proposal Form</a:t>
            </a:r>
          </a:p>
          <a:p>
            <a:r>
              <a:rPr lang="en-US" dirty="0">
                <a:latin typeface="Avenir Light"/>
                <a:cs typeface="Avenir Light"/>
              </a:rPr>
              <a:t>Internship Timecard Form</a:t>
            </a:r>
          </a:p>
          <a:p>
            <a:r>
              <a:rPr lang="en-US" dirty="0">
                <a:latin typeface="Avenir Light"/>
                <a:cs typeface="Avenir Light"/>
              </a:rPr>
              <a:t>Internship Reflection Form</a:t>
            </a:r>
          </a:p>
          <a:p>
            <a:r>
              <a:rPr lang="en-US" dirty="0">
                <a:latin typeface="Avenir Light"/>
                <a:cs typeface="Avenir Light"/>
              </a:rPr>
              <a:t>Internship Evaluation Form</a:t>
            </a:r>
          </a:p>
          <a:p>
            <a:r>
              <a:rPr lang="en-US" dirty="0">
                <a:latin typeface="Avenir Light"/>
                <a:cs typeface="Avenir Light"/>
              </a:rPr>
              <a:t>Recommendation Request Form </a:t>
            </a:r>
          </a:p>
          <a:p>
            <a:r>
              <a:rPr lang="en-US" dirty="0">
                <a:latin typeface="Avenir Light"/>
                <a:cs typeface="Avenir Light"/>
              </a:rPr>
              <a:t>Rubric for Jury and Portfolio Assessment</a:t>
            </a:r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u="sng" dirty="0">
                <a:latin typeface="Avenir Light"/>
                <a:cs typeface="Avenir Light"/>
              </a:rPr>
              <a:t>SCHOOL TO CAREER </a:t>
            </a:r>
            <a:r>
              <a:rPr lang="en-US" b="1" u="sng" dirty="0" smtClean="0">
                <a:latin typeface="Avenir Light"/>
                <a:cs typeface="Avenir Light"/>
              </a:rPr>
              <a:t>TOOLKIT</a:t>
            </a:r>
            <a:endParaRPr lang="en-US" b="1" u="sng" dirty="0">
              <a:latin typeface="Avenir Light"/>
              <a:cs typeface="Avenir Light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latin typeface="Avenir Light"/>
                <a:cs typeface="Avenir Light"/>
              </a:rPr>
              <a:t>Resume </a:t>
            </a:r>
            <a:r>
              <a:rPr lang="en-US" dirty="0">
                <a:latin typeface="Avenir Light"/>
                <a:cs typeface="Avenir Light"/>
              </a:rPr>
              <a:t>Guide</a:t>
            </a:r>
          </a:p>
          <a:p>
            <a:r>
              <a:rPr lang="en-US" dirty="0">
                <a:latin typeface="Avenir Light"/>
                <a:cs typeface="Avenir Light"/>
              </a:rPr>
              <a:t>Cover Letter Guide</a:t>
            </a:r>
          </a:p>
          <a:p>
            <a:r>
              <a:rPr lang="en-US" dirty="0">
                <a:latin typeface="Avenir Light"/>
                <a:cs typeface="Avenir Light"/>
              </a:rPr>
              <a:t>Networking Guide</a:t>
            </a:r>
          </a:p>
          <a:p>
            <a:r>
              <a:rPr lang="en-US" dirty="0">
                <a:latin typeface="Avenir Light"/>
                <a:cs typeface="Avenir Light"/>
              </a:rPr>
              <a:t>Job Interview Guide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35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3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itle 6"/>
          <p:cNvSpPr>
            <a:spLocks noGrp="1"/>
          </p:cNvSpPr>
          <p:nvPr>
            <p:ph type="title"/>
          </p:nvPr>
        </p:nvSpPr>
        <p:spPr>
          <a:xfrm>
            <a:off x="762000" y="5092310"/>
            <a:ext cx="6781800" cy="107989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00"/>
                </a:solidFill>
              </a:rPr>
              <a:t>OUR PROGRAM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1" y="1051147"/>
            <a:ext cx="78946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u="sng" dirty="0">
                <a:latin typeface="Avenir Light"/>
                <a:cs typeface="Avenir Light"/>
              </a:rPr>
              <a:t>Nueva is a performing and managerial arts program at Windsor high school,  in Windsor, </a:t>
            </a:r>
            <a:r>
              <a:rPr lang="en-US" sz="2000" b="1" u="sng" dirty="0" smtClean="0">
                <a:latin typeface="Avenir Light"/>
                <a:cs typeface="Avenir Light"/>
              </a:rPr>
              <a:t>California</a:t>
            </a:r>
            <a:endParaRPr lang="en-US" sz="2000" dirty="0">
              <a:latin typeface="Avenir Light"/>
              <a:cs typeface="Avenir Ligh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Avenir Light"/>
                <a:cs typeface="Avenir Light"/>
              </a:rPr>
              <a:t>We are one of seven focus area programs on the Windsor high campus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u="sng" dirty="0">
                <a:latin typeface="Avenir Light"/>
                <a:cs typeface="Avenir Light"/>
              </a:rPr>
              <a:t>Nueva serves a diverse population of </a:t>
            </a:r>
            <a:r>
              <a:rPr lang="en-US" sz="2000" b="1" u="sng" dirty="0" smtClean="0">
                <a:latin typeface="Avenir Light"/>
                <a:cs typeface="Avenir Light"/>
              </a:rPr>
              <a:t>students</a:t>
            </a:r>
            <a:endParaRPr lang="en-US" sz="2000" dirty="0">
              <a:latin typeface="Avenir Light"/>
              <a:cs typeface="Avenir Ligh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Avenir Light"/>
                <a:cs typeface="Avenir Light"/>
              </a:rPr>
              <a:t>Our 10</a:t>
            </a:r>
            <a:r>
              <a:rPr lang="en-US" sz="2000" baseline="30000" dirty="0">
                <a:latin typeface="Avenir Light"/>
                <a:cs typeface="Avenir Light"/>
              </a:rPr>
              <a:t>th</a:t>
            </a:r>
            <a:r>
              <a:rPr lang="en-US" sz="2000" dirty="0">
                <a:latin typeface="Avenir Light"/>
                <a:cs typeface="Avenir Light"/>
              </a:rPr>
              <a:t>  grade academy is set up as an intervention program for at-risk students (60 students)</a:t>
            </a:r>
          </a:p>
          <a:p>
            <a:pPr lvl="1"/>
            <a:endParaRPr lang="en-US" sz="2000" dirty="0">
              <a:latin typeface="Avenir Light"/>
              <a:cs typeface="Avenir Ligh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Avenir Light"/>
                <a:cs typeface="Avenir Light"/>
              </a:rPr>
              <a:t>Our 11</a:t>
            </a:r>
            <a:r>
              <a:rPr lang="en-US" sz="2000" baseline="30000" dirty="0">
                <a:latin typeface="Avenir Light"/>
                <a:cs typeface="Avenir Light"/>
              </a:rPr>
              <a:t>th</a:t>
            </a:r>
            <a:r>
              <a:rPr lang="en-US" sz="2000" dirty="0">
                <a:latin typeface="Avenir Light"/>
                <a:cs typeface="Avenir Light"/>
              </a:rPr>
              <a:t> and 12</a:t>
            </a:r>
            <a:r>
              <a:rPr lang="en-US" sz="2000" baseline="30000" dirty="0">
                <a:latin typeface="Avenir Light"/>
                <a:cs typeface="Avenir Light"/>
              </a:rPr>
              <a:t>th</a:t>
            </a:r>
            <a:r>
              <a:rPr lang="en-US" sz="2000" dirty="0">
                <a:latin typeface="Avenir Light"/>
                <a:cs typeface="Avenir Light"/>
              </a:rPr>
              <a:t> grade academic classes provide students with an embedded honors option for English and Social Studies (augmentation) (90 students)</a:t>
            </a:r>
          </a:p>
        </p:txBody>
      </p:sp>
    </p:spTree>
    <p:extLst>
      <p:ext uri="{BB962C8B-B14F-4D97-AF65-F5344CB8AC3E}">
        <p14:creationId xmlns:p14="http://schemas.microsoft.com/office/powerpoint/2010/main" val="230813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40" y="5322929"/>
            <a:ext cx="8701494" cy="849270"/>
          </a:xfrm>
        </p:spPr>
        <p:txBody>
          <a:bodyPr>
            <a:noAutofit/>
          </a:bodyPr>
          <a:lstStyle/>
          <a:p>
            <a:r>
              <a:rPr lang="en-US" sz="4000" dirty="0" smtClean="0"/>
              <a:t>PRODUCTION UNITS: HANDS-ON LEARNING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1285" y="175630"/>
            <a:ext cx="4336915" cy="5147299"/>
          </a:xfrm>
        </p:spPr>
        <p:txBody>
          <a:bodyPr>
            <a:normAutofit fontScale="92500" lnSpcReduction="10000"/>
          </a:bodyPr>
          <a:lstStyle/>
          <a:p>
            <a:endParaRPr lang="en-US" b="1" u="sng" dirty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venir Light"/>
                <a:cs typeface="Avenir Light"/>
              </a:rPr>
              <a:t>11</a:t>
            </a:r>
            <a:r>
              <a:rPr lang="en-US" b="1" baseline="30000" dirty="0">
                <a:latin typeface="Avenir Light"/>
                <a:cs typeface="Avenir Light"/>
              </a:rPr>
              <a:t>th</a:t>
            </a:r>
            <a:r>
              <a:rPr lang="en-US" b="1" dirty="0">
                <a:latin typeface="Avenir Light"/>
                <a:cs typeface="Avenir Light"/>
              </a:rPr>
              <a:t>  and 12</a:t>
            </a:r>
            <a:r>
              <a:rPr lang="en-US" b="1" baseline="30000" dirty="0">
                <a:latin typeface="Avenir Light"/>
                <a:cs typeface="Avenir Light"/>
              </a:rPr>
              <a:t>th</a:t>
            </a:r>
            <a:r>
              <a:rPr lang="en-US" b="1" dirty="0">
                <a:latin typeface="Avenir Light"/>
                <a:cs typeface="Avenir Light"/>
              </a:rPr>
              <a:t> grade students put together 2 productions each school year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Light"/>
                <a:cs typeface="Avenir Light"/>
              </a:rPr>
              <a:t>School day is restructured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Avenir Light"/>
                <a:cs typeface="Avenir Light"/>
              </a:rPr>
              <a:t>Students go to work at school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>
                <a:latin typeface="Avenir Light"/>
                <a:cs typeface="Avenir Light"/>
              </a:rPr>
              <a:t>Production groups: set design/construction, marketing and promotion, costuming, lighting and sound, stage (dance, acting, music), gallery design, and management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28444" y="10073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Bronw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713" y="877333"/>
            <a:ext cx="4420159" cy="3499596"/>
          </a:xfrm>
          <a:prstGeom prst="rect">
            <a:avLst/>
          </a:prstGeom>
          <a:effectLst>
            <a:glow rad="101600">
              <a:schemeClr val="bg1">
                <a:lumMod val="95000"/>
                <a:alpha val="75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0211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VISION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2000" y="609600"/>
            <a:ext cx="3657600" cy="456471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Avenir Light"/>
                <a:cs typeface="Avenir Light"/>
              </a:rPr>
              <a:t>Through production units and student internships, students will acquire skills that will prepare them for life after high school.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latin typeface="Avenir Light"/>
              <a:cs typeface="Avenir Light"/>
            </a:endParaRPr>
          </a:p>
          <a:p>
            <a:pPr marL="800100" lvl="1" indent="-342900">
              <a:buFont typeface="Arial"/>
              <a:buChar char="•"/>
            </a:pPr>
            <a:r>
              <a:rPr lang="en-US" b="1" dirty="0">
                <a:latin typeface="Avenir Light"/>
                <a:cs typeface="Avenir Light"/>
              </a:rPr>
              <a:t>Emphasis on 21</a:t>
            </a:r>
            <a:r>
              <a:rPr lang="en-US" b="1" baseline="30000" dirty="0">
                <a:latin typeface="Avenir Light"/>
                <a:cs typeface="Avenir Light"/>
              </a:rPr>
              <a:t>st</a:t>
            </a:r>
            <a:r>
              <a:rPr lang="en-US" b="1" dirty="0">
                <a:latin typeface="Avenir Light"/>
                <a:cs typeface="Avenir Light"/>
              </a:rPr>
              <a:t> Century skills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b="1" dirty="0">
                <a:latin typeface="Avenir Light"/>
                <a:cs typeface="Avenir Light"/>
              </a:rPr>
              <a:t>Creativity, Critical Thinking, Communication, Collaboration</a:t>
            </a:r>
          </a:p>
          <a:p>
            <a:pPr marL="0" indent="0">
              <a:buNone/>
            </a:pPr>
            <a:r>
              <a:rPr lang="en-US" sz="2400" b="1" dirty="0">
                <a:latin typeface="Avenir Light"/>
                <a:cs typeface="Avenir Light"/>
              </a:rPr>
              <a:t>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366" y="1503723"/>
            <a:ext cx="8685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Light"/>
                <a:cs typeface="Avenir Light"/>
              </a:rPr>
              <a:t>	</a:t>
            </a:r>
          </a:p>
        </p:txBody>
      </p:sp>
      <p:pic>
        <p:nvPicPr>
          <p:cNvPr id="10" name="Content Placeholder 9" descr="MSO8AA2C7524A5.jpe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r="176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031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256" y="661990"/>
            <a:ext cx="86879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Light"/>
                <a:cs typeface="Avenir Light"/>
              </a:rPr>
              <a:t>Training in the tech crew has taught me to develop a well-rounded style to help visual, auditory, and kinesthetic learners.  I proved to myself that I can teach others to perform a dangerous job safely.”</a:t>
            </a:r>
            <a:br>
              <a:rPr lang="en-US" sz="2000" dirty="0">
                <a:latin typeface="Avenir Light"/>
                <a:cs typeface="Avenir Light"/>
              </a:rPr>
            </a:br>
            <a:r>
              <a:rPr lang="en-US" sz="2000" dirty="0">
                <a:latin typeface="Avenir Light"/>
                <a:cs typeface="Avenir Light"/>
              </a:rPr>
              <a:t>- Lauren, </a:t>
            </a:r>
            <a:r>
              <a:rPr lang="en-US" sz="2000" dirty="0" smtClean="0">
                <a:latin typeface="Avenir Light"/>
                <a:cs typeface="Avenir Light"/>
              </a:rPr>
              <a:t>Senior</a:t>
            </a:r>
          </a:p>
          <a:p>
            <a:endParaRPr lang="en-US" sz="2000" dirty="0">
              <a:latin typeface="Avenir Light"/>
              <a:cs typeface="Avenir Light"/>
            </a:endParaRPr>
          </a:p>
          <a:p>
            <a:r>
              <a:rPr lang="en-US" sz="2000" dirty="0">
                <a:latin typeface="Avenir Light"/>
                <a:cs typeface="Avenir Light"/>
              </a:rPr>
              <a:t>“I have never been </a:t>
            </a:r>
            <a:r>
              <a:rPr lang="en-US" sz="2000" dirty="0" smtClean="0">
                <a:latin typeface="Avenir Light"/>
                <a:cs typeface="Avenir Light"/>
              </a:rPr>
              <a:t>on stage</a:t>
            </a:r>
            <a:r>
              <a:rPr lang="en-US" sz="2000" dirty="0">
                <a:latin typeface="Avenir Light"/>
                <a:cs typeface="Avenir Light"/>
              </a:rPr>
              <a:t>, but when I come to our opening night and see our community cheering and laughing, it brings a smile I can’t shake off.  Nueva has given me the confidence that inspires me to make a change and give back to my community.”</a:t>
            </a:r>
            <a:br>
              <a:rPr lang="en-US" sz="2000" dirty="0">
                <a:latin typeface="Avenir Light"/>
                <a:cs typeface="Avenir Light"/>
              </a:rPr>
            </a:br>
            <a:r>
              <a:rPr lang="en-US" sz="2000" dirty="0">
                <a:latin typeface="Avenir Light"/>
                <a:cs typeface="Avenir Light"/>
              </a:rPr>
              <a:t>- Daniel, </a:t>
            </a:r>
            <a:r>
              <a:rPr lang="en-US" sz="2000" dirty="0" smtClean="0">
                <a:latin typeface="Avenir Light"/>
                <a:cs typeface="Avenir Light"/>
              </a:rPr>
              <a:t>Junior</a:t>
            </a:r>
          </a:p>
          <a:p>
            <a:endParaRPr lang="en-US" sz="2000" dirty="0">
              <a:latin typeface="Avenir Light"/>
              <a:cs typeface="Avenir Light"/>
            </a:endParaRPr>
          </a:p>
          <a:p>
            <a:r>
              <a:rPr lang="en-US" sz="2000" dirty="0">
                <a:latin typeface="Avenir Light"/>
                <a:cs typeface="Avenir Light"/>
              </a:rPr>
              <a:t>“Nueva has helped me gain the confidence to speak in front of a big audience.  Performing on stage and presenting in front of a panel made up of professionals taught me the importance of speaking and communication skills.  Everything I learned will be useful in my life beyond high school.”</a:t>
            </a:r>
            <a:br>
              <a:rPr lang="en-US" sz="2000" dirty="0">
                <a:latin typeface="Avenir Light"/>
                <a:cs typeface="Avenir Light"/>
              </a:rPr>
            </a:br>
            <a:r>
              <a:rPr lang="en-US" sz="2000" dirty="0">
                <a:latin typeface="Avenir Light"/>
                <a:cs typeface="Avenir Light"/>
              </a:rPr>
              <a:t>- Nina, Senior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2699" y="42151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4571999"/>
            <a:ext cx="6781800" cy="228600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TRANSFERRABLE SKILLS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9572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STUDENT INTERNSHIP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10 HOURS FOR 11</a:t>
            </a:r>
            <a:r>
              <a:rPr lang="en-US" baseline="30000" dirty="0" smtClean="0">
                <a:latin typeface="Avenir Light"/>
                <a:cs typeface="Avenir Light"/>
              </a:rPr>
              <a:t>TH</a:t>
            </a:r>
            <a:r>
              <a:rPr lang="en-US" dirty="0" smtClean="0">
                <a:latin typeface="Avenir Light"/>
                <a:cs typeface="Avenir Light"/>
              </a:rPr>
              <a:t> GRADE STUDENTS</a:t>
            </a:r>
          </a:p>
          <a:p>
            <a:r>
              <a:rPr lang="en-US" dirty="0" smtClean="0">
                <a:latin typeface="Avenir Light"/>
                <a:cs typeface="Avenir Light"/>
              </a:rPr>
              <a:t>30 HOURS FOR 12</a:t>
            </a:r>
            <a:r>
              <a:rPr lang="en-US" baseline="30000" dirty="0" smtClean="0">
                <a:latin typeface="Avenir Light"/>
                <a:cs typeface="Avenir Light"/>
              </a:rPr>
              <a:t>TH</a:t>
            </a:r>
            <a:r>
              <a:rPr lang="en-US" dirty="0" smtClean="0">
                <a:latin typeface="Avenir Light"/>
                <a:cs typeface="Avenir Light"/>
              </a:rPr>
              <a:t> GRADE STUDENTS</a:t>
            </a:r>
            <a:endParaRPr lang="en-US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390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A MENTOR AND INTERNSHIP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Discuss internship requirements, guidelines and deadlines with students</a:t>
            </a:r>
          </a:p>
          <a:p>
            <a:pPr marL="0" indent="0">
              <a:buNone/>
            </a:pPr>
            <a:endParaRPr lang="en-US" dirty="0" smtClean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Provide students with an ongoing list of community members and businesses willing to work with Nueva students</a:t>
            </a:r>
          </a:p>
          <a:p>
            <a:pPr marL="0" indent="0">
              <a:buNone/>
            </a:pPr>
            <a:endParaRPr lang="en-US" dirty="0" smtClean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Teach students to write professional inquiry emails and follow-up protocol, write phone a call script and practice cold call</a:t>
            </a:r>
          </a:p>
        </p:txBody>
      </p:sp>
    </p:spTree>
    <p:extLst>
      <p:ext uri="{BB962C8B-B14F-4D97-AF65-F5344CB8AC3E}">
        <p14:creationId xmlns:p14="http://schemas.microsoft.com/office/powerpoint/2010/main" val="166421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latin typeface="Avenir Light"/>
                <a:cs typeface="Avenir Light"/>
              </a:rPr>
              <a:t>Each student must write an internship proposal and acquire mentor and advisor signatures</a:t>
            </a:r>
          </a:p>
          <a:p>
            <a:pPr lvl="1"/>
            <a:r>
              <a:rPr lang="en-US" dirty="0" smtClean="0">
                <a:latin typeface="Avenir Light"/>
                <a:cs typeface="Avenir Light"/>
              </a:rPr>
              <a:t>Describe your internship?</a:t>
            </a:r>
          </a:p>
          <a:p>
            <a:pPr lvl="1"/>
            <a:r>
              <a:rPr lang="en-US" dirty="0" smtClean="0">
                <a:latin typeface="Avenir Light"/>
                <a:cs typeface="Avenir Light"/>
              </a:rPr>
              <a:t>Why did you select this particular internship?</a:t>
            </a:r>
          </a:p>
          <a:p>
            <a:pPr lvl="1"/>
            <a:r>
              <a:rPr lang="en-US" dirty="0" smtClean="0">
                <a:latin typeface="Avenir Light"/>
                <a:cs typeface="Avenir Light"/>
              </a:rPr>
              <a:t>Who is your mentor, and what is his/her area of expertise</a:t>
            </a:r>
          </a:p>
          <a:p>
            <a:pPr lvl="1"/>
            <a:r>
              <a:rPr lang="en-US" dirty="0" smtClean="0">
                <a:latin typeface="Avenir Light"/>
                <a:cs typeface="Avenir Light"/>
              </a:rPr>
              <a:t>How to you plan on completing your hours?</a:t>
            </a:r>
          </a:p>
          <a:p>
            <a:pPr lvl="1"/>
            <a:endParaRPr lang="en-US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55399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5E05AD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EBB511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1617</TotalTime>
  <Words>986</Words>
  <Application>Microsoft Macintosh PowerPoint</Application>
  <PresentationFormat>On-screen Show (4:3)</PresentationFormat>
  <Paragraphs>153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NewsPrint</vt:lpstr>
      <vt:lpstr>THE INTERNSHIP AND PORTFOLIO TOOLKIT</vt:lpstr>
      <vt:lpstr>NUEVA SCHOOL FOR THE PERFORMING ARTS</vt:lpstr>
      <vt:lpstr>OUR PROGRAM</vt:lpstr>
      <vt:lpstr>PRODUCTION UNITS: HANDS-ON LEARNING</vt:lpstr>
      <vt:lpstr>THE VISION</vt:lpstr>
      <vt:lpstr>TRANSFERRABLE SKILLS</vt:lpstr>
      <vt:lpstr>THE STUDENT INTERNSHIP</vt:lpstr>
      <vt:lpstr>FINDING A MENTOR AND INTERNSHIP</vt:lpstr>
      <vt:lpstr>THE PROPOSAL</vt:lpstr>
      <vt:lpstr>THE MENTOR GUIDE</vt:lpstr>
      <vt:lpstr>THE TIMECARD</vt:lpstr>
      <vt:lpstr>THE REFLECTION</vt:lpstr>
      <vt:lpstr>THE EVALUATION</vt:lpstr>
      <vt:lpstr>The professional portfolio</vt:lpstr>
      <vt:lpstr>THE COMPONENTS</vt:lpstr>
      <vt:lpstr>THE DIGITAL PORTFOLIO</vt:lpstr>
      <vt:lpstr>THE ASSESSMENT PROCESS</vt:lpstr>
      <vt:lpstr>PowerPoint Presentation</vt:lpstr>
      <vt:lpstr>Using WEEBLY for website construction</vt:lpstr>
      <vt:lpstr>WHAT IS AVAILABLE?</vt:lpstr>
      <vt:lpstr>QUESTIONS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INTERNSHIP AND PORTFOLIO TOOLKIT</dc:title>
  <dc:creator>Allison Frenzel</dc:creator>
  <cp:lastModifiedBy>Allison Frenzel</cp:lastModifiedBy>
  <cp:revision>29</cp:revision>
  <dcterms:created xsi:type="dcterms:W3CDTF">2014-03-02T19:03:00Z</dcterms:created>
  <dcterms:modified xsi:type="dcterms:W3CDTF">2014-03-03T22:01:30Z</dcterms:modified>
</cp:coreProperties>
</file>